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charts/chart6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7" r:id="rId4"/>
    <p:sldId id="269" r:id="rId5"/>
    <p:sldId id="270" r:id="rId6"/>
    <p:sldId id="271" r:id="rId7"/>
    <p:sldId id="272" r:id="rId8"/>
    <p:sldId id="27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1" autoAdjust="0"/>
    <p:restoredTop sz="83491" autoAdjust="0"/>
  </p:normalViewPr>
  <p:slideViewPr>
    <p:cSldViewPr>
      <p:cViewPr>
        <p:scale>
          <a:sx n="80" d="100"/>
          <a:sy n="80" d="100"/>
        </p:scale>
        <p:origin x="-78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lineMarker"/>
        <c:ser>
          <c:idx val="0"/>
          <c:order val="0"/>
          <c:yVal>
            <c:numRef>
              <c:f>Sheet1!$A$1:$A$45</c:f>
              <c:numCache>
                <c:formatCode>General</c:formatCode>
                <c:ptCount val="45"/>
                <c:pt idx="0">
                  <c:v>776.58</c:v>
                </c:pt>
                <c:pt idx="1">
                  <c:v>787.27</c:v>
                </c:pt>
                <c:pt idx="2">
                  <c:v>807.66</c:v>
                </c:pt>
                <c:pt idx="3">
                  <c:v>785.86</c:v>
                </c:pt>
                <c:pt idx="4">
                  <c:v>812.34</c:v>
                </c:pt>
                <c:pt idx="5">
                  <c:v>821.73</c:v>
                </c:pt>
                <c:pt idx="6">
                  <c:v>893.59</c:v>
                </c:pt>
                <c:pt idx="7">
                  <c:v>785.22</c:v>
                </c:pt>
                <c:pt idx="8">
                  <c:v>758.32</c:v>
                </c:pt>
                <c:pt idx="9">
                  <c:v>837.99</c:v>
                </c:pt>
                <c:pt idx="10">
                  <c:v>714.64</c:v>
                </c:pt>
                <c:pt idx="11">
                  <c:v>907.58</c:v>
                </c:pt>
                <c:pt idx="12">
                  <c:v>836.76</c:v>
                </c:pt>
                <c:pt idx="13">
                  <c:v>569.01</c:v>
                </c:pt>
                <c:pt idx="14">
                  <c:v>680.35</c:v>
                </c:pt>
                <c:pt idx="15">
                  <c:v>782.32</c:v>
                </c:pt>
                <c:pt idx="16">
                  <c:v>754.99</c:v>
                </c:pt>
                <c:pt idx="17">
                  <c:v>512.79</c:v>
                </c:pt>
                <c:pt idx="18">
                  <c:v>841.15</c:v>
                </c:pt>
                <c:pt idx="19">
                  <c:v>911.9</c:v>
                </c:pt>
                <c:pt idx="20">
                  <c:v>735.8</c:v>
                </c:pt>
                <c:pt idx="21">
                  <c:v>869.38</c:v>
                </c:pt>
                <c:pt idx="22">
                  <c:v>825.48</c:v>
                </c:pt>
                <c:pt idx="23">
                  <c:v>802.57</c:v>
                </c:pt>
                <c:pt idx="24">
                  <c:v>845.14</c:v>
                </c:pt>
                <c:pt idx="25">
                  <c:v>779.23</c:v>
                </c:pt>
                <c:pt idx="26">
                  <c:v>870.14</c:v>
                </c:pt>
                <c:pt idx="27">
                  <c:v>759.31</c:v>
                </c:pt>
                <c:pt idx="28">
                  <c:v>740.02</c:v>
                </c:pt>
                <c:pt idx="29">
                  <c:v>800.52</c:v>
                </c:pt>
                <c:pt idx="30">
                  <c:v>849.19</c:v>
                </c:pt>
                <c:pt idx="31">
                  <c:v>810.22</c:v>
                </c:pt>
                <c:pt idx="32">
                  <c:v>818.49</c:v>
                </c:pt>
                <c:pt idx="33">
                  <c:v>832.25</c:v>
                </c:pt>
                <c:pt idx="34">
                  <c:v>870.14</c:v>
                </c:pt>
                <c:pt idx="35">
                  <c:v>755.89</c:v>
                </c:pt>
                <c:pt idx="36">
                  <c:v>804.45</c:v>
                </c:pt>
                <c:pt idx="37">
                  <c:v>780.82</c:v>
                </c:pt>
                <c:pt idx="38">
                  <c:v>795.05</c:v>
                </c:pt>
                <c:pt idx="39">
                  <c:v>789.56</c:v>
                </c:pt>
                <c:pt idx="40">
                  <c:v>814.07</c:v>
                </c:pt>
                <c:pt idx="41">
                  <c:v>758.44</c:v>
                </c:pt>
                <c:pt idx="42">
                  <c:v>794.39</c:v>
                </c:pt>
                <c:pt idx="43">
                  <c:v>819.54</c:v>
                </c:pt>
                <c:pt idx="44">
                  <c:v>765.53</c:v>
                </c:pt>
              </c:numCache>
            </c:numRef>
          </c:yVal>
        </c:ser>
        <c:axId val="85107456"/>
        <c:axId val="96070656"/>
      </c:scatterChart>
      <c:valAx>
        <c:axId val="85107456"/>
        <c:scaling>
          <c:orientation val="minMax"/>
        </c:scaling>
        <c:axPos val="b"/>
        <c:tickLblPos val="nextTo"/>
        <c:crossAx val="96070656"/>
        <c:crosses val="autoZero"/>
        <c:crossBetween val="midCat"/>
      </c:valAx>
      <c:valAx>
        <c:axId val="96070656"/>
        <c:scaling>
          <c:orientation val="minMax"/>
          <c:min val="500"/>
        </c:scaling>
        <c:axPos val="l"/>
        <c:majorGridlines/>
        <c:numFmt formatCode="General" sourceLinked="1"/>
        <c:tickLblPos val="nextTo"/>
        <c:crossAx val="85107456"/>
        <c:crosses val="autoZero"/>
        <c:crossBetween val="midCat"/>
      </c:valAx>
    </c:plotArea>
    <c:plotVisOnly val="1"/>
  </c:chart>
  <c:spPr>
    <a:solidFill>
      <a:schemeClr val="bg1"/>
    </a:solidFill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lineMarker"/>
        <c:ser>
          <c:idx val="0"/>
          <c:order val="0"/>
          <c:yVal>
            <c:numRef>
              <c:f>Sheet2!$C$1:$C$40</c:f>
              <c:numCache>
                <c:formatCode>General</c:formatCode>
                <c:ptCount val="40"/>
                <c:pt idx="0">
                  <c:v>1.010299338</c:v>
                </c:pt>
                <c:pt idx="1">
                  <c:v>1.01029192</c:v>
                </c:pt>
                <c:pt idx="2">
                  <c:v>1.0101551360000001</c:v>
                </c:pt>
                <c:pt idx="3">
                  <c:v>1.0104566589999999</c:v>
                </c:pt>
                <c:pt idx="4">
                  <c:v>1.0099316110000001</c:v>
                </c:pt>
                <c:pt idx="5">
                  <c:v>1.010755056</c:v>
                </c:pt>
                <c:pt idx="6">
                  <c:v>1.0105500519999999</c:v>
                </c:pt>
                <c:pt idx="7">
                  <c:v>1.010449605</c:v>
                </c:pt>
                <c:pt idx="8">
                  <c:v>1.0099831859999999</c:v>
                </c:pt>
                <c:pt idx="9">
                  <c:v>1.0109356140000001</c:v>
                </c:pt>
                <c:pt idx="10">
                  <c:v>1.010119496</c:v>
                </c:pt>
                <c:pt idx="11">
                  <c:v>1.005741123</c:v>
                </c:pt>
                <c:pt idx="12">
                  <c:v>1.017242365</c:v>
                </c:pt>
                <c:pt idx="13">
                  <c:v>1.0267094830000001</c:v>
                </c:pt>
                <c:pt idx="14">
                  <c:v>0.96378999099999996</c:v>
                </c:pt>
                <c:pt idx="15">
                  <c:v>1.091637953</c:v>
                </c:pt>
                <c:pt idx="16">
                  <c:v>1.0403374329999999</c:v>
                </c:pt>
                <c:pt idx="17">
                  <c:v>0.80442643000000003</c:v>
                </c:pt>
                <c:pt idx="18">
                  <c:v>0.90970841400000002</c:v>
                </c:pt>
                <c:pt idx="19">
                  <c:v>1.0020511379999999</c:v>
                </c:pt>
                <c:pt idx="20">
                  <c:v>0.92595043300000002</c:v>
                </c:pt>
                <c:pt idx="21">
                  <c:v>0.92595043300000002</c:v>
                </c:pt>
                <c:pt idx="22">
                  <c:v>1.0020511379999999</c:v>
                </c:pt>
                <c:pt idx="23">
                  <c:v>0.90970841400000002</c:v>
                </c:pt>
                <c:pt idx="24">
                  <c:v>0.80442643000000003</c:v>
                </c:pt>
                <c:pt idx="25">
                  <c:v>1.0403374329999999</c:v>
                </c:pt>
                <c:pt idx="26">
                  <c:v>1.091637953</c:v>
                </c:pt>
                <c:pt idx="27">
                  <c:v>0.96378999099999996</c:v>
                </c:pt>
                <c:pt idx="28">
                  <c:v>1.0267094830000001</c:v>
                </c:pt>
                <c:pt idx="29">
                  <c:v>1.017242365</c:v>
                </c:pt>
                <c:pt idx="30">
                  <c:v>1.005741123</c:v>
                </c:pt>
                <c:pt idx="31">
                  <c:v>1.010119496</c:v>
                </c:pt>
                <c:pt idx="32">
                  <c:v>1.0109356140000001</c:v>
                </c:pt>
                <c:pt idx="33">
                  <c:v>1.0099831859999999</c:v>
                </c:pt>
                <c:pt idx="34">
                  <c:v>1.010449605</c:v>
                </c:pt>
                <c:pt idx="35">
                  <c:v>1.0105500519999999</c:v>
                </c:pt>
                <c:pt idx="36">
                  <c:v>1.010755056</c:v>
                </c:pt>
                <c:pt idx="37">
                  <c:v>1.0099316110000001</c:v>
                </c:pt>
                <c:pt idx="38">
                  <c:v>1.0104566589999999</c:v>
                </c:pt>
                <c:pt idx="39">
                  <c:v>1.0101551360000001</c:v>
                </c:pt>
              </c:numCache>
            </c:numRef>
          </c:yVal>
        </c:ser>
        <c:axId val="42609664"/>
        <c:axId val="42631552"/>
      </c:scatterChart>
      <c:valAx>
        <c:axId val="42609664"/>
        <c:scaling>
          <c:orientation val="minMax"/>
        </c:scaling>
        <c:axPos val="b"/>
        <c:tickLblPos val="nextTo"/>
        <c:crossAx val="42631552"/>
        <c:crosses val="autoZero"/>
        <c:crossBetween val="midCat"/>
      </c:valAx>
      <c:valAx>
        <c:axId val="42631552"/>
        <c:scaling>
          <c:orientation val="minMax"/>
          <c:min val="0.70000000000000029"/>
        </c:scaling>
        <c:axPos val="l"/>
        <c:majorGridlines/>
        <c:numFmt formatCode="General" sourceLinked="1"/>
        <c:tickLblPos val="nextTo"/>
        <c:crossAx val="42609664"/>
        <c:crosses val="autoZero"/>
        <c:crossBetween val="midCat"/>
      </c:valAx>
    </c:plotArea>
    <c:plotVisOnly val="1"/>
  </c:chart>
  <c:spPr>
    <a:solidFill>
      <a:prstClr val="white"/>
    </a:solidFill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lineMarker"/>
        <c:ser>
          <c:idx val="0"/>
          <c:order val="0"/>
          <c:yVal>
            <c:numRef>
              <c:f>Sheet2!$A$1:$A$20</c:f>
              <c:numCache>
                <c:formatCode>General</c:formatCode>
                <c:ptCount val="20"/>
                <c:pt idx="0">
                  <c:v>0.92595043300000002</c:v>
                </c:pt>
                <c:pt idx="1">
                  <c:v>1.0020511379999999</c:v>
                </c:pt>
                <c:pt idx="2">
                  <c:v>0.90970841400000002</c:v>
                </c:pt>
                <c:pt idx="3">
                  <c:v>0.80442643000000003</c:v>
                </c:pt>
                <c:pt idx="4">
                  <c:v>1.0403374329999999</c:v>
                </c:pt>
                <c:pt idx="5">
                  <c:v>1.091637953</c:v>
                </c:pt>
                <c:pt idx="6">
                  <c:v>0.96378999099999996</c:v>
                </c:pt>
                <c:pt idx="7">
                  <c:v>1.0267094830000001</c:v>
                </c:pt>
                <c:pt idx="8">
                  <c:v>1.017242365</c:v>
                </c:pt>
                <c:pt idx="9">
                  <c:v>1.005741123</c:v>
                </c:pt>
                <c:pt idx="10">
                  <c:v>1.010119496</c:v>
                </c:pt>
                <c:pt idx="11">
                  <c:v>1.0109356140000001</c:v>
                </c:pt>
                <c:pt idx="12">
                  <c:v>1.0099831859999999</c:v>
                </c:pt>
                <c:pt idx="13">
                  <c:v>1.010449605</c:v>
                </c:pt>
                <c:pt idx="14">
                  <c:v>1.0105500519999999</c:v>
                </c:pt>
                <c:pt idx="15">
                  <c:v>1.010755056</c:v>
                </c:pt>
                <c:pt idx="16">
                  <c:v>1.0099316110000001</c:v>
                </c:pt>
                <c:pt idx="17">
                  <c:v>1.0104566589999999</c:v>
                </c:pt>
                <c:pt idx="18">
                  <c:v>1.0101551360000001</c:v>
                </c:pt>
                <c:pt idx="19">
                  <c:v>1.01029192</c:v>
                </c:pt>
              </c:numCache>
            </c:numRef>
          </c:yVal>
        </c:ser>
        <c:axId val="121597312"/>
        <c:axId val="71597440"/>
      </c:scatterChart>
      <c:valAx>
        <c:axId val="121597312"/>
        <c:scaling>
          <c:orientation val="minMax"/>
        </c:scaling>
        <c:axPos val="b"/>
        <c:tickLblPos val="nextTo"/>
        <c:crossAx val="71597440"/>
        <c:crosses val="autoZero"/>
        <c:crossBetween val="midCat"/>
      </c:valAx>
      <c:valAx>
        <c:axId val="71597440"/>
        <c:scaling>
          <c:orientation val="minMax"/>
          <c:min val="0.70000000000000029"/>
        </c:scaling>
        <c:axPos val="l"/>
        <c:majorGridlines/>
        <c:numFmt formatCode="General" sourceLinked="1"/>
        <c:tickLblPos val="nextTo"/>
        <c:spPr>
          <a:noFill/>
        </c:spPr>
        <c:crossAx val="121597312"/>
        <c:crosses val="autoZero"/>
        <c:crossBetween val="midCat"/>
      </c:valAx>
    </c:plotArea>
    <c:plotVisOnly val="1"/>
  </c:chart>
  <c:spPr>
    <a:solidFill>
      <a:prstClr val="white"/>
    </a:solidFill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8.3067307264558035E-2"/>
          <c:y val="5.1400554097404488E-2"/>
          <c:w val="0.87436918902086391"/>
          <c:h val="0.89719889180519097"/>
        </c:manualLayout>
      </c:layout>
      <c:scatterChart>
        <c:scatterStyle val="lineMarker"/>
        <c:ser>
          <c:idx val="0"/>
          <c:order val="0"/>
          <c:yVal>
            <c:numRef>
              <c:f>Sheet1!$B$16:$B$36</c:f>
              <c:numCache>
                <c:formatCode>General</c:formatCode>
                <c:ptCount val="21"/>
                <c:pt idx="0">
                  <c:v>-0.1395878519626248</c:v>
                </c:pt>
                <c:pt idx="1">
                  <c:v>-0.51338130621880518</c:v>
                </c:pt>
                <c:pt idx="2">
                  <c:v>-3.8259599604759136</c:v>
                </c:pt>
                <c:pt idx="3">
                  <c:v>0.6650323058819062</c:v>
                </c:pt>
                <c:pt idx="4">
                  <c:v>1.6326827591795543</c:v>
                </c:pt>
                <c:pt idx="5">
                  <c:v>-0.77584366945247185</c:v>
                </c:pt>
                <c:pt idx="6">
                  <c:v>1.0511350945263249</c:v>
                </c:pt>
                <c:pt idx="7">
                  <c:v>0.45071311714446305</c:v>
                </c:pt>
                <c:pt idx="8">
                  <c:v>0.13737217177274447</c:v>
                </c:pt>
                <c:pt idx="9">
                  <c:v>0.71960368833643096</c:v>
                </c:pt>
                <c:pt idx="10">
                  <c:v>-0.18184990002891119</c:v>
                </c:pt>
                <c:pt idx="11">
                  <c:v>1.0615296435652819</c:v>
                </c:pt>
                <c:pt idx="12">
                  <c:v>-0.4542965011552606</c:v>
                </c:pt>
                <c:pt idx="13">
                  <c:v>-0.71812656820984144</c:v>
                </c:pt>
                <c:pt idx="14">
                  <c:v>0.10933424344397775</c:v>
                </c:pt>
                <c:pt idx="15">
                  <c:v>0.77499569308350569</c:v>
                </c:pt>
                <c:pt idx="16">
                  <c:v>0.24200151407277254</c:v>
                </c:pt>
                <c:pt idx="17">
                  <c:v>0.35511062006247618</c:v>
                </c:pt>
                <c:pt idx="18">
                  <c:v>0.54330666582043563</c:v>
                </c:pt>
                <c:pt idx="19">
                  <c:v>1.0615296435652819</c:v>
                </c:pt>
                <c:pt idx="20">
                  <c:v>-0.50107197183056684</c:v>
                </c:pt>
              </c:numCache>
            </c:numRef>
          </c:yVal>
        </c:ser>
        <c:axId val="116081792"/>
        <c:axId val="116083712"/>
      </c:scatterChart>
      <c:valAx>
        <c:axId val="116081792"/>
        <c:scaling>
          <c:orientation val="minMax"/>
          <c:max val="21"/>
          <c:min val="0"/>
        </c:scaling>
        <c:axPos val="b"/>
        <c:tickLblPos val="nextTo"/>
        <c:crossAx val="116083712"/>
        <c:crosses val="autoZero"/>
        <c:crossBetween val="midCat"/>
      </c:valAx>
      <c:valAx>
        <c:axId val="116083712"/>
        <c:scaling>
          <c:orientation val="minMax"/>
        </c:scaling>
        <c:axPos val="l"/>
        <c:majorGridlines/>
        <c:numFmt formatCode="General" sourceLinked="1"/>
        <c:tickLblPos val="nextTo"/>
        <c:crossAx val="116081792"/>
        <c:crosses val="autoZero"/>
        <c:crossBetween val="midCat"/>
      </c:valAx>
    </c:plotArea>
    <c:plotVisOnly val="1"/>
  </c:chart>
  <c:spPr>
    <a:solidFill>
      <a:schemeClr val="bg1"/>
    </a:solidFill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lineMarker"/>
        <c:ser>
          <c:idx val="0"/>
          <c:order val="0"/>
          <c:yVal>
            <c:numRef>
              <c:f>Sheet1!$B$1:$B$45</c:f>
              <c:numCache>
                <c:formatCode>General</c:formatCode>
                <c:ptCount val="45"/>
                <c:pt idx="0">
                  <c:v>-0.21809405128316908</c:v>
                </c:pt>
                <c:pt idx="1">
                  <c:v>-7.1886512827313231E-2</c:v>
                </c:pt>
                <c:pt idx="2">
                  <c:v>0.20698829625733739</c:v>
                </c:pt>
                <c:pt idx="3">
                  <c:v>-9.117113670221999E-2</c:v>
                </c:pt>
                <c:pt idx="4">
                  <c:v>0.27099683507617917</c:v>
                </c:pt>
                <c:pt idx="5">
                  <c:v>0.39942422386013537</c:v>
                </c:pt>
                <c:pt idx="6">
                  <c:v>1.3822561895699448</c:v>
                </c:pt>
                <c:pt idx="7">
                  <c:v>-9.9924441156078389E-2</c:v>
                </c:pt>
                <c:pt idx="8">
                  <c:v>-0.46783676898232168</c:v>
                </c:pt>
                <c:pt idx="9">
                  <c:v>0.62181286514097989</c:v>
                </c:pt>
                <c:pt idx="10">
                  <c:v>-1.065249797958171</c:v>
                </c:pt>
                <c:pt idx="11">
                  <c:v>1.5735979541160099</c:v>
                </c:pt>
                <c:pt idx="12">
                  <c:v>0.60499010814372023</c:v>
                </c:pt>
                <c:pt idx="13">
                  <c:v>-3.0570368723572732</c:v>
                </c:pt>
                <c:pt idx="14">
                  <c:v>-1.5342354381500622</c:v>
                </c:pt>
                <c:pt idx="15">
                  <c:v>-0.1395878519626248</c:v>
                </c:pt>
                <c:pt idx="16">
                  <c:v>-0.51338130621880518</c:v>
                </c:pt>
                <c:pt idx="17">
                  <c:v>-3.8259599604759136</c:v>
                </c:pt>
                <c:pt idx="18">
                  <c:v>0.6650323058819062</c:v>
                </c:pt>
                <c:pt idx="19">
                  <c:v>1.6326827591795543</c:v>
                </c:pt>
                <c:pt idx="20">
                  <c:v>-0.77584366945247185</c:v>
                </c:pt>
                <c:pt idx="21">
                  <c:v>1.0511350945263249</c:v>
                </c:pt>
                <c:pt idx="22">
                  <c:v>0.45071311714446305</c:v>
                </c:pt>
                <c:pt idx="23">
                  <c:v>0.13737217177274447</c:v>
                </c:pt>
                <c:pt idx="24">
                  <c:v>0.71960368833643096</c:v>
                </c:pt>
                <c:pt idx="25">
                  <c:v>-0.18184990002891119</c:v>
                </c:pt>
                <c:pt idx="26">
                  <c:v>1.0615296435652819</c:v>
                </c:pt>
                <c:pt idx="27">
                  <c:v>-0.4542965011552606</c:v>
                </c:pt>
                <c:pt idx="28">
                  <c:v>-0.71812656820984144</c:v>
                </c:pt>
                <c:pt idx="29">
                  <c:v>0.10933424344397775</c:v>
                </c:pt>
                <c:pt idx="30">
                  <c:v>0.77499569308350569</c:v>
                </c:pt>
                <c:pt idx="31">
                  <c:v>0.24200151407277254</c:v>
                </c:pt>
                <c:pt idx="32">
                  <c:v>0.35511062006247618</c:v>
                </c:pt>
                <c:pt idx="33">
                  <c:v>0.54330666582043563</c:v>
                </c:pt>
                <c:pt idx="34">
                  <c:v>1.0615296435652819</c:v>
                </c:pt>
                <c:pt idx="35">
                  <c:v>-0.50107197183056684</c:v>
                </c:pt>
              </c:numCache>
            </c:numRef>
          </c:yVal>
        </c:ser>
        <c:axId val="52109696"/>
        <c:axId val="52111232"/>
      </c:scatterChart>
      <c:valAx>
        <c:axId val="52109696"/>
        <c:scaling>
          <c:orientation val="minMax"/>
          <c:max val="37"/>
        </c:scaling>
        <c:axPos val="b"/>
        <c:tickLblPos val="nextTo"/>
        <c:crossAx val="52111232"/>
        <c:crosses val="autoZero"/>
        <c:crossBetween val="midCat"/>
      </c:valAx>
      <c:valAx>
        <c:axId val="52111232"/>
        <c:scaling>
          <c:orientation val="minMax"/>
        </c:scaling>
        <c:axPos val="l"/>
        <c:majorGridlines/>
        <c:numFmt formatCode="General" sourceLinked="1"/>
        <c:tickLblPos val="nextTo"/>
        <c:crossAx val="52109696"/>
        <c:crosses val="autoZero"/>
        <c:crossBetween val="midCat"/>
      </c:valAx>
    </c:plotArea>
    <c:plotVisOnly val="1"/>
  </c:chart>
  <c:spPr>
    <a:solidFill>
      <a:prstClr val="white"/>
    </a:solidFill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lineMarker"/>
        <c:ser>
          <c:idx val="0"/>
          <c:order val="0"/>
          <c:yVal>
            <c:numRef>
              <c:f>Sheet2!$A$2:$A$20</c:f>
              <c:numCache>
                <c:formatCode>General</c:formatCode>
                <c:ptCount val="19"/>
                <c:pt idx="0">
                  <c:v>1.0020511379999999</c:v>
                </c:pt>
                <c:pt idx="1">
                  <c:v>0.90970841400000002</c:v>
                </c:pt>
                <c:pt idx="2">
                  <c:v>0.80442643000000003</c:v>
                </c:pt>
                <c:pt idx="3">
                  <c:v>1.0403374329999999</c:v>
                </c:pt>
                <c:pt idx="4">
                  <c:v>1.091637953</c:v>
                </c:pt>
                <c:pt idx="5">
                  <c:v>0.96378999099999996</c:v>
                </c:pt>
                <c:pt idx="6">
                  <c:v>1.0267094830000001</c:v>
                </c:pt>
                <c:pt idx="7">
                  <c:v>1.017242365</c:v>
                </c:pt>
                <c:pt idx="8">
                  <c:v>1.005741123</c:v>
                </c:pt>
                <c:pt idx="9">
                  <c:v>1.010119496</c:v>
                </c:pt>
                <c:pt idx="10">
                  <c:v>1.0109356140000001</c:v>
                </c:pt>
                <c:pt idx="11">
                  <c:v>1.0099831859999999</c:v>
                </c:pt>
                <c:pt idx="12">
                  <c:v>1.010449605</c:v>
                </c:pt>
                <c:pt idx="13">
                  <c:v>1.0105500519999999</c:v>
                </c:pt>
                <c:pt idx="14">
                  <c:v>1.010755056</c:v>
                </c:pt>
                <c:pt idx="15">
                  <c:v>1.0099316110000001</c:v>
                </c:pt>
                <c:pt idx="16">
                  <c:v>1.0104566589999999</c:v>
                </c:pt>
                <c:pt idx="17">
                  <c:v>1.0101551360000001</c:v>
                </c:pt>
                <c:pt idx="18">
                  <c:v>1.01029192</c:v>
                </c:pt>
              </c:numCache>
            </c:numRef>
          </c:yVal>
        </c:ser>
        <c:axId val="121592832"/>
        <c:axId val="129303296"/>
      </c:scatterChart>
      <c:valAx>
        <c:axId val="121592832"/>
        <c:scaling>
          <c:orientation val="minMax"/>
        </c:scaling>
        <c:axPos val="b"/>
        <c:tickLblPos val="nextTo"/>
        <c:crossAx val="129303296"/>
        <c:crosses val="autoZero"/>
        <c:crossBetween val="midCat"/>
      </c:valAx>
      <c:valAx>
        <c:axId val="129303296"/>
        <c:scaling>
          <c:orientation val="minMax"/>
          <c:min val="0.70000000000000029"/>
        </c:scaling>
        <c:axPos val="l"/>
        <c:majorGridlines/>
        <c:numFmt formatCode="General" sourceLinked="1"/>
        <c:tickLblPos val="nextTo"/>
        <c:crossAx val="121592832"/>
        <c:crosses val="autoZero"/>
        <c:crossBetween val="midCat"/>
      </c:valAx>
    </c:plotArea>
    <c:plotVisOnly val="1"/>
  </c:chart>
  <c:spPr>
    <a:solidFill>
      <a:prstClr val="white"/>
    </a:solidFill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AE244-4DF3-4079-82DC-38961517B2C2}" type="datetimeFigureOut">
              <a:rPr lang="en-US" smtClean="0"/>
              <a:pPr/>
              <a:t>12/5/2009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5B4EF-1DB5-4E8C-A007-EC83201D8E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Doug:</a:t>
            </a:r>
            <a:r>
              <a:rPr lang="en-US" baseline="0" dirty="0" smtClean="0"/>
              <a:t> The </a:t>
            </a:r>
            <a:r>
              <a:rPr lang="en-US" baseline="0" dirty="0" err="1" smtClean="0"/>
              <a:t>wikipedia</a:t>
            </a:r>
            <a:r>
              <a:rPr lang="en-US" baseline="0" dirty="0" smtClean="0"/>
              <a:t> of programming</a:t>
            </a:r>
          </a:p>
          <a:p>
            <a:r>
              <a:rPr lang="en-US" baseline="0" dirty="0" smtClean="0"/>
              <a:t>Richard: Help with CUDA</a:t>
            </a:r>
          </a:p>
          <a:p>
            <a:r>
              <a:rPr lang="en-US" baseline="0" dirty="0" err="1" smtClean="0"/>
              <a:t>Ros</a:t>
            </a:r>
            <a:r>
              <a:rPr lang="en-US" baseline="0" dirty="0" smtClean="0"/>
              <a:t> Reid: making it possible for me to be here</a:t>
            </a:r>
          </a:p>
          <a:p>
            <a:r>
              <a:rPr lang="en-US" baseline="0" dirty="0" smtClean="0"/>
              <a:t>Dom: Entertaining 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5B4EF-1DB5-4E8C-A007-EC83201D8EB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where</a:t>
            </a:r>
            <a:r>
              <a:rPr lang="en-US" baseline="0" dirty="0" smtClean="0"/>
              <a:t> does the data come from?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5B4EF-1DB5-4E8C-A007-EC83201D8EB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Generate templates of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occultations</a:t>
            </a:r>
            <a:r>
              <a:rPr lang="en-US" baseline="0" dirty="0" smtClean="0"/>
              <a:t> where the objects have different parameters, such as size, speed and distance from the earth</a:t>
            </a:r>
          </a:p>
          <a:p>
            <a:r>
              <a:rPr lang="en-US" baseline="0" dirty="0" smtClean="0"/>
              <a:t>But since they are symmetric we only need half the template.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generate templates that match a wide variety of parameters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5B4EF-1DB5-4E8C-A007-EC83201D8EB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Generate templates of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occultations</a:t>
            </a:r>
            <a:r>
              <a:rPr lang="en-US" baseline="0" dirty="0" smtClean="0"/>
              <a:t> where the objects have different parameters, such as size, speed and distance from the earth</a:t>
            </a:r>
          </a:p>
          <a:p>
            <a:r>
              <a:rPr lang="en-US" baseline="0" dirty="0" smtClean="0"/>
              <a:t>But since they are symmetric we only need half the template. </a:t>
            </a:r>
          </a:p>
          <a:p>
            <a:r>
              <a:rPr lang="en-US" baseline="0" dirty="0" smtClean="0"/>
              <a:t>This cuts the number of points to be compared in half.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5B4EF-1DB5-4E8C-A007-EC83201D8EB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Generate templates of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occultations</a:t>
            </a:r>
            <a:r>
              <a:rPr lang="en-US" baseline="0" dirty="0" smtClean="0"/>
              <a:t> where the objects have different parameters, such as size, speed and distance from the earth</a:t>
            </a:r>
          </a:p>
          <a:p>
            <a:r>
              <a:rPr lang="en-US" baseline="0" dirty="0" smtClean="0"/>
              <a:t>But since they are symmetric we only need half the template. </a:t>
            </a:r>
          </a:p>
          <a:p>
            <a:r>
              <a:rPr lang="en-US" baseline="0" dirty="0" smtClean="0"/>
              <a:t>This cuts the number of points to be </a:t>
            </a:r>
            <a:r>
              <a:rPr lang="en-US" baseline="0" smtClean="0"/>
              <a:t>compared in half.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5B4EF-1DB5-4E8C-A007-EC83201D8EB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Generate templates of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occultations</a:t>
            </a:r>
            <a:r>
              <a:rPr lang="en-US" baseline="0" dirty="0" smtClean="0"/>
              <a:t> where the objects have different parameters, such as size, speed and distance from the earth</a:t>
            </a:r>
          </a:p>
          <a:p>
            <a:r>
              <a:rPr lang="en-US" baseline="0" dirty="0" smtClean="0"/>
              <a:t>But since they are symmetric we only need half the template. </a:t>
            </a:r>
          </a:p>
          <a:p>
            <a:r>
              <a:rPr lang="en-US" baseline="0" dirty="0" smtClean="0"/>
              <a:t>This cuts the number of points to be compared in half.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5B4EF-1DB5-4E8C-A007-EC83201D8EB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Generate templates of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occultations</a:t>
            </a:r>
            <a:r>
              <a:rPr lang="en-US" baseline="0" dirty="0" smtClean="0"/>
              <a:t> where the objects have different parameters, such as size, speed and distance from the earth</a:t>
            </a:r>
          </a:p>
          <a:p>
            <a:r>
              <a:rPr lang="en-US" baseline="0" dirty="0" smtClean="0"/>
              <a:t>But since they are symmetric we only need half the template. </a:t>
            </a:r>
          </a:p>
          <a:p>
            <a:r>
              <a:rPr lang="en-US" baseline="0" dirty="0" smtClean="0"/>
              <a:t>This cuts the number of points to be compared in half.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5B4EF-1DB5-4E8C-A007-EC83201D8EB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E186-1CC7-43BD-B511-A36D42486D0B}" type="datetimeFigureOut">
              <a:rPr lang="en-US" smtClean="0"/>
              <a:pPr/>
              <a:t>12/5/2009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94C75-354C-48A2-BF40-0A8632D34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E186-1CC7-43BD-B511-A36D42486D0B}" type="datetimeFigureOut">
              <a:rPr lang="en-US" smtClean="0"/>
              <a:pPr/>
              <a:t>12/5/2009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94C75-354C-48A2-BF40-0A8632D34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E186-1CC7-43BD-B511-A36D42486D0B}" type="datetimeFigureOut">
              <a:rPr lang="en-US" smtClean="0"/>
              <a:pPr/>
              <a:t>12/5/2009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94C75-354C-48A2-BF40-0A8632D34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E186-1CC7-43BD-B511-A36D42486D0B}" type="datetimeFigureOut">
              <a:rPr lang="en-US" smtClean="0"/>
              <a:pPr/>
              <a:t>12/5/2009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94C75-354C-48A2-BF40-0A8632D34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E186-1CC7-43BD-B511-A36D42486D0B}" type="datetimeFigureOut">
              <a:rPr lang="en-US" smtClean="0"/>
              <a:pPr/>
              <a:t>12/5/2009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94C75-354C-48A2-BF40-0A8632D34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E186-1CC7-43BD-B511-A36D42486D0B}" type="datetimeFigureOut">
              <a:rPr lang="en-US" smtClean="0"/>
              <a:pPr/>
              <a:t>12/5/2009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94C75-354C-48A2-BF40-0A8632D34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E186-1CC7-43BD-B511-A36D42486D0B}" type="datetimeFigureOut">
              <a:rPr lang="en-US" smtClean="0"/>
              <a:pPr/>
              <a:t>12/5/2009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94C75-354C-48A2-BF40-0A8632D34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E186-1CC7-43BD-B511-A36D42486D0B}" type="datetimeFigureOut">
              <a:rPr lang="en-US" smtClean="0"/>
              <a:pPr/>
              <a:t>12/5/2009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94C75-354C-48A2-BF40-0A8632D34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E186-1CC7-43BD-B511-A36D42486D0B}" type="datetimeFigureOut">
              <a:rPr lang="en-US" smtClean="0"/>
              <a:pPr/>
              <a:t>12/5/2009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94C75-354C-48A2-BF40-0A8632D34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E186-1CC7-43BD-B511-A36D42486D0B}" type="datetimeFigureOut">
              <a:rPr lang="en-US" smtClean="0"/>
              <a:pPr/>
              <a:t>12/5/2009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94C75-354C-48A2-BF40-0A8632D34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E186-1CC7-43BD-B511-A36D42486D0B}" type="datetimeFigureOut">
              <a:rPr lang="en-US" smtClean="0"/>
              <a:pPr/>
              <a:t>12/5/2009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94C75-354C-48A2-BF40-0A8632D34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8E186-1CC7-43BD-B511-A36D42486D0B}" type="datetimeFigureOut">
              <a:rPr lang="en-US" smtClean="0"/>
              <a:pPr/>
              <a:t>12/5/2009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94C75-354C-48A2-BF40-0A8632D34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9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80772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Massively Parallel Astronomic Event Detection</a:t>
            </a:r>
            <a:br>
              <a:rPr lang="en-US" dirty="0" smtClean="0">
                <a:solidFill>
                  <a:schemeClr val="bg1"/>
                </a:solidFill>
                <a:latin typeface="Verdana" pitchFamily="34" charset="0"/>
              </a:rPr>
            </a:br>
            <a:r>
              <a:rPr lang="en-US" sz="3100" dirty="0" smtClean="0">
                <a:solidFill>
                  <a:schemeClr val="bg1"/>
                </a:solidFill>
                <a:latin typeface="Verdana" pitchFamily="34" charset="0"/>
              </a:rPr>
              <a:t>u</a:t>
            </a:r>
            <a:r>
              <a:rPr lang="en-US" sz="3100" dirty="0" smtClean="0">
                <a:solidFill>
                  <a:schemeClr val="bg1"/>
                </a:solidFill>
                <a:latin typeface="Verdana" pitchFamily="34" charset="0"/>
              </a:rPr>
              <a:t>sing GPU’s</a:t>
            </a:r>
            <a:endParaRPr lang="en-US" sz="40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2743200"/>
            <a:ext cx="5943600" cy="3505200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</a:rPr>
              <a:t>Matthias Alexander Lee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Wentworth Institute of Technology</a:t>
            </a:r>
          </a:p>
          <a:p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  <a:p>
            <a:endParaRPr lang="en-US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en-US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Dr. 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</a:rPr>
              <a:t>Pavlos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</a:rPr>
              <a:t>Protopapas</a:t>
            </a:r>
            <a:endParaRPr lang="en-US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en-US" sz="2000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en-US" sz="1900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1700" dirty="0" smtClean="0">
                <a:solidFill>
                  <a:schemeClr val="bg1">
                    <a:lumMod val="85000"/>
                  </a:schemeClr>
                </a:solidFill>
              </a:rPr>
              <a:t>Help and Moral support:</a:t>
            </a:r>
            <a:endParaRPr lang="en-US" sz="17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Richard 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Edgar, 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Mike Clark and Tom Buckley</a:t>
            </a:r>
            <a:endParaRPr lang="en-US" sz="20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2" name="Picture 11" descr="Untitled-1.tif"/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528965" y="5305329"/>
            <a:ext cx="1299835" cy="94307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9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What are we detecting?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Trans-Neptunian-Objects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Light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Curves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Brightness of a star graphed over time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Massive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Data Sets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029" name="Picture 5" descr="C:\Documents and Settings\leem2\Desktop\DemoCSF\rahul_flash\060206_zipIclea_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733800"/>
            <a:ext cx="3143852" cy="1188720"/>
          </a:xfrm>
          <a:prstGeom prst="rect">
            <a:avLst/>
          </a:prstGeom>
          <a:noFill/>
        </p:spPr>
      </p:pic>
      <p:sp>
        <p:nvSpPr>
          <p:cNvPr id="10" name="Oval 9"/>
          <p:cNvSpPr/>
          <p:nvPr/>
        </p:nvSpPr>
        <p:spPr>
          <a:xfrm>
            <a:off x="1981201" y="4191000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Chart 10"/>
          <p:cNvGraphicFramePr/>
          <p:nvPr/>
        </p:nvGraphicFramePr>
        <p:xfrm>
          <a:off x="4114800" y="3505200"/>
          <a:ext cx="46482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Where’s the Data from?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Whipple</a:t>
            </a:r>
          </a:p>
          <a:p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Proposed NASA satellite</a:t>
            </a:r>
          </a:p>
          <a:p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Monitors 10,000 stars</a:t>
            </a:r>
          </a:p>
          <a:p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40hz 86,400s/day</a:t>
            </a:r>
            <a:endParaRPr lang="en-US" sz="28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Total of 3.456*10^10</a:t>
            </a:r>
          </a:p>
          <a:p>
            <a:endParaRPr lang="en-US" sz="2800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2800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2590800"/>
            <a:ext cx="3609975" cy="2824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Search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Method:</a:t>
            </a:r>
            <a:br>
              <a:rPr lang="en-US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Sliding Window Cross Correlation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Generate Templates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1447800" y="2514600"/>
          <a:ext cx="6224587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Search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Method:</a:t>
            </a:r>
            <a:br>
              <a:rPr lang="en-US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Sliding Window Cross Correlation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Generate Templates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1981200" y="2514600"/>
          <a:ext cx="39624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/>
        </p:nvGraphicFramePr>
        <p:xfrm>
          <a:off x="4191000" y="2514600"/>
          <a:ext cx="4495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Search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Method:</a:t>
            </a:r>
            <a:br>
              <a:rPr lang="en-US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Sliding Window Cross Correlation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Generate Templates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381000" y="2514600"/>
          <a:ext cx="82772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ctangle 6"/>
          <p:cNvSpPr/>
          <p:nvPr/>
        </p:nvSpPr>
        <p:spPr>
          <a:xfrm>
            <a:off x="1295400" y="2514600"/>
            <a:ext cx="3048000" cy="2743200"/>
          </a:xfrm>
          <a:prstGeom prst="rect">
            <a:avLst/>
          </a:prstGeom>
          <a:solidFill>
            <a:srgbClr val="FF000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343400" y="2514600"/>
            <a:ext cx="3048000" cy="2743200"/>
          </a:xfrm>
          <a:prstGeom prst="rect">
            <a:avLst/>
          </a:prstGeom>
          <a:solidFill>
            <a:srgbClr val="00B05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648200" y="54102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Event Detected!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12" name="Chart 11"/>
          <p:cNvGraphicFramePr/>
          <p:nvPr/>
        </p:nvGraphicFramePr>
        <p:xfrm>
          <a:off x="4876800" y="2514600"/>
          <a:ext cx="37528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46068E-6 L 0.33334 -2.4606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6068E-6 L -0.44584 -2.46068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9" grpId="1">
        <p:bldAsOne/>
      </p:bldGraphic>
      <p:bldGraphic spid="5" grpId="0">
        <p:bldAsOne/>
      </p:bldGraphic>
      <p:bldP spid="7" grpId="0" animBg="1"/>
      <p:bldP spid="7" grpId="1" animBg="1"/>
      <p:bldP spid="7" grpId="2" animBg="1"/>
      <p:bldP spid="8" grpId="0" animBg="1"/>
      <p:bldP spid="8" grpId="1" animBg="1"/>
      <p:bldP spid="10" grpId="0"/>
      <p:bldP spid="10" grpId="1"/>
      <p:bldGraphic spid="1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 Code: part I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2 Main Function.</a:t>
            </a:r>
          </a:p>
          <a:p>
            <a:pPr lvl="1"/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PreProc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()</a:t>
            </a:r>
          </a:p>
          <a:p>
            <a:pPr lvl="2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Reads in Templates</a:t>
            </a:r>
          </a:p>
          <a:p>
            <a:pPr lvl="2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Normalizes Templates</a:t>
            </a:r>
          </a:p>
          <a:p>
            <a:pPr lvl="2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Generates</a:t>
            </a:r>
          </a:p>
          <a:p>
            <a:pPr lvl="3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Binary: contains all data</a:t>
            </a:r>
          </a:p>
          <a:p>
            <a:pPr lvl="3"/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Dicionary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: contains metadata about templates</a:t>
            </a:r>
          </a:p>
          <a:p>
            <a:pPr lvl="1">
              <a:buNone/>
            </a:pP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2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 Code: part II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2 Main Function.</a:t>
            </a:r>
          </a:p>
          <a:p>
            <a:pPr lvl="1"/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PreProc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()</a:t>
            </a:r>
          </a:p>
          <a:p>
            <a:pPr lvl="1"/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SearchLC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()</a:t>
            </a:r>
          </a:p>
          <a:p>
            <a:pPr lvl="2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Reads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binary of Templates and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Lightcurve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3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Stores at Texture</a:t>
            </a:r>
          </a:p>
          <a:p>
            <a:pPr lvl="2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Launches 30 blocks of 64 threads per LC</a:t>
            </a:r>
          </a:p>
          <a:p>
            <a:pPr lvl="3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Ensures shared memory is kept low enough for 2 blocks to be active on a multiprocessor, therefore hiding latency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4069</TotalTime>
  <Words>424</Words>
  <Application>Microsoft Office PowerPoint</Application>
  <PresentationFormat>On-screen Show (4:3)</PresentationFormat>
  <Paragraphs>75</Paragraphs>
  <Slides>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Massively Parallel Astronomic Event Detection using GPU’s</vt:lpstr>
      <vt:lpstr>What are we detecting?</vt:lpstr>
      <vt:lpstr>Where’s the Data from?</vt:lpstr>
      <vt:lpstr>Search Method: Sliding Window Cross Correlation</vt:lpstr>
      <vt:lpstr>Search Method: Sliding Window Cross Correlation</vt:lpstr>
      <vt:lpstr>Search Method: Sliding Window Cross Correlation</vt:lpstr>
      <vt:lpstr>The Code: part I</vt:lpstr>
      <vt:lpstr>The Code: part II</vt:lpstr>
    </vt:vector>
  </TitlesOfParts>
  <Company>Wentworth Institute of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Setup</dc:creator>
  <cp:lastModifiedBy>Setup</cp:lastModifiedBy>
  <cp:revision>840</cp:revision>
  <dcterms:created xsi:type="dcterms:W3CDTF">2009-08-05T18:22:06Z</dcterms:created>
  <dcterms:modified xsi:type="dcterms:W3CDTF">2009-12-06T23:16:44Z</dcterms:modified>
</cp:coreProperties>
</file>